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63" r:id="rId5"/>
    <p:sldId id="267" r:id="rId6"/>
    <p:sldId id="258" r:id="rId7"/>
    <p:sldId id="268" r:id="rId8"/>
    <p:sldId id="259" r:id="rId9"/>
    <p:sldId id="260" r:id="rId10"/>
    <p:sldId id="271" r:id="rId11"/>
    <p:sldId id="262" r:id="rId12"/>
    <p:sldId id="261" r:id="rId13"/>
    <p:sldId id="269" r:id="rId14"/>
    <p:sldId id="273" r:id="rId15"/>
    <p:sldId id="270" r:id="rId16"/>
    <p:sldId id="274" r:id="rId17"/>
    <p:sldId id="265" r:id="rId18"/>
    <p:sldId id="26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86691"/>
  </p:normalViewPr>
  <p:slideViewPr>
    <p:cSldViewPr snapToGrid="0" snapToObjects="1">
      <p:cViewPr>
        <p:scale>
          <a:sx n="76" d="100"/>
          <a:sy n="76" d="100"/>
        </p:scale>
        <p:origin x="2432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75CB0-1347-A748-95E2-BEDBA922FA99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640-0155-DA47-A50A-8C2B653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seasonal variance.</a:t>
            </a:r>
            <a:r>
              <a:rPr lang="en-US" baseline="0" dirty="0" smtClean="0"/>
              <a:t> So we can infer that if we find a variation depending on streams, then it’s really either the streams or the land use having an effect, and not the season. </a:t>
            </a:r>
            <a:endParaRPr lang="en-US" dirty="0" smtClean="0"/>
          </a:p>
          <a:p>
            <a:r>
              <a:rPr lang="en-US" dirty="0" smtClean="0"/>
              <a:t>Time </a:t>
            </a:r>
            <a:r>
              <a:rPr lang="en-US" dirty="0" smtClean="0"/>
              <a:t>series:</a:t>
            </a:r>
            <a:r>
              <a:rPr lang="en-US" baseline="0" dirty="0" smtClean="0"/>
              <a:t> wanted to see if the P varied through time. It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(do we have a stats to support this point?).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4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Regression, no significant relationship.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Interesting funneling. </a:t>
            </a:r>
          </a:p>
          <a:p>
            <a:r>
              <a:rPr lang="en-US" baseline="0" dirty="0" smtClean="0"/>
              <a:t>STD by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r>
              <a:rPr lang="en-US" baseline="0" dirty="0" smtClean="0"/>
              <a:t> to see how well the different land use types explained TP. This time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spot</a:t>
            </a:r>
            <a:r>
              <a:rPr lang="en-US" baseline="0" dirty="0" smtClean="0"/>
              <a:t> of P, makes sense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near Rockies</a:t>
            </a:r>
          </a:p>
          <a:p>
            <a:r>
              <a:rPr lang="en-US" baseline="0" dirty="0" smtClean="0"/>
              <a:t>Created using heat-map plugin in </a:t>
            </a:r>
            <a:r>
              <a:rPr lang="en-US" baseline="0" dirty="0" err="1" smtClean="0"/>
              <a:t>Qgis</a:t>
            </a:r>
            <a:r>
              <a:rPr lang="en-US" baseline="0" dirty="0" smtClean="0"/>
              <a:t> which both takes into account the density of points and the values of variables associated with those points. </a:t>
            </a:r>
          </a:p>
          <a:p>
            <a:r>
              <a:rPr lang="en-US" baseline="0" dirty="0" smtClean="0"/>
              <a:t>Not a heat map for the whole watershed, just for a concentrated amount of points. </a:t>
            </a:r>
          </a:p>
          <a:p>
            <a:r>
              <a:rPr lang="en-US" baseline="0" dirty="0" smtClean="0"/>
              <a:t>Hotter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= hotter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1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03" y="3664336"/>
            <a:ext cx="8428562" cy="706969"/>
          </a:xfrm>
        </p:spPr>
        <p:txBody>
          <a:bodyPr/>
          <a:lstStyle/>
          <a:p>
            <a:r>
              <a:rPr lang="en-US" sz="2400" dirty="0" err="1" smtClean="0"/>
              <a:t>Naila</a:t>
            </a:r>
            <a:r>
              <a:rPr lang="en-US" sz="2400" dirty="0" smtClean="0"/>
              <a:t> Costa, Dietrich </a:t>
            </a:r>
            <a:r>
              <a:rPr lang="en-US" sz="2400" dirty="0" err="1" smtClean="0"/>
              <a:t>Epp</a:t>
            </a:r>
            <a:r>
              <a:rPr lang="en-US" sz="2400" dirty="0" smtClean="0"/>
              <a:t> Schmidt, Erin Larson, Stephanie Shousha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3010" y="1322124"/>
            <a:ext cx="7667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Phosphorus variation in the Colorado River Watershed</a:t>
            </a:r>
            <a:endParaRPr lang="en-US" sz="4800" dirty="0"/>
          </a:p>
        </p:txBody>
      </p:sp>
      <p:pic>
        <p:nvPicPr>
          <p:cNvPr id="5" name="Picture 4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0" y="5482917"/>
            <a:ext cx="2094770" cy="110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715" y="4371305"/>
            <a:ext cx="72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Data-driven ecological synthesis summer school</a:t>
            </a:r>
          </a:p>
          <a:p>
            <a:pPr algn="ctr"/>
            <a:r>
              <a:rPr lang="en-US" dirty="0" smtClean="0"/>
              <a:t>Station de Biologie des Laurentides, Université de Montréal</a:t>
            </a:r>
            <a:br>
              <a:rPr lang="en-US" dirty="0" smtClean="0"/>
            </a:br>
            <a:r>
              <a:rPr lang="en-US" dirty="0" smtClean="0"/>
              <a:t>May 7, 2017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P, multiple linear regression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400" cy="44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484" y="3547382"/>
            <a:ext cx="5894614" cy="269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0483" y="5274582"/>
            <a:ext cx="6660849" cy="2456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3" y="1974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42" y="163287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ed image at 2017_05_06 03_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/>
          <a:stretch/>
        </p:blipFill>
        <p:spPr>
          <a:xfrm>
            <a:off x="991245" y="338961"/>
            <a:ext cx="3463793" cy="2924694"/>
          </a:xfrm>
          <a:prstGeom prst="rect">
            <a:avLst/>
          </a:prstGeom>
        </p:spPr>
      </p:pic>
      <p:pic>
        <p:nvPicPr>
          <p:cNvPr id="3" name="Picture 2" descr="Pasted image at 2017_05_06 04_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6"/>
          <a:stretch/>
        </p:blipFill>
        <p:spPr>
          <a:xfrm>
            <a:off x="4951301" y="338961"/>
            <a:ext cx="3543238" cy="2952193"/>
          </a:xfrm>
          <a:prstGeom prst="rect">
            <a:avLst/>
          </a:prstGeom>
        </p:spPr>
      </p:pic>
      <p:pic>
        <p:nvPicPr>
          <p:cNvPr id="4" name="Picture 3" descr="Pasted image at 2017_05_06 04_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991245" y="3619141"/>
            <a:ext cx="3463793" cy="3114476"/>
          </a:xfrm>
          <a:prstGeom prst="rect">
            <a:avLst/>
          </a:prstGeom>
        </p:spPr>
      </p:pic>
      <p:pic>
        <p:nvPicPr>
          <p:cNvPr id="5" name="Picture 4" descr="Pasted image at 2017_05_06 04_1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9"/>
          <a:stretch/>
        </p:blipFill>
        <p:spPr>
          <a:xfrm>
            <a:off x="4951301" y="3619141"/>
            <a:ext cx="3543237" cy="3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90321"/>
            <a:ext cx="8312727" cy="5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70"/>
            <a:ext cx="9144000" cy="1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0"/>
            <a:ext cx="4166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Answers, Infinite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overlap between total phosphorus hotspots + forest cover + Rocky Mountains </a:t>
            </a:r>
            <a:r>
              <a:rPr lang="mr-IN" dirty="0" smtClean="0"/>
              <a:t>–</a:t>
            </a:r>
            <a:r>
              <a:rPr lang="en-US" dirty="0" smtClean="0"/>
              <a:t> possible erosion from mountains?</a:t>
            </a:r>
          </a:p>
          <a:p>
            <a:r>
              <a:rPr lang="en-US" dirty="0" smtClean="0"/>
              <a:t>Stream order not correlated with P variability </a:t>
            </a:r>
            <a:r>
              <a:rPr lang="mr-IN" dirty="0" smtClean="0"/>
              <a:t>–</a:t>
            </a:r>
            <a:r>
              <a:rPr lang="en-US" dirty="0" smtClean="0"/>
              <a:t> is stream order the right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Working in terminal is a learning curve.</a:t>
            </a:r>
          </a:p>
          <a:p>
            <a:r>
              <a:rPr lang="en-US" dirty="0" smtClean="0"/>
              <a:t>Many contributors in a GitHub repository </a:t>
            </a:r>
            <a:r>
              <a:rPr lang="mr-IN" dirty="0" smtClean="0"/>
              <a:t>–</a:t>
            </a:r>
            <a:r>
              <a:rPr lang="en-US" dirty="0" smtClean="0"/>
              <a:t> how to have good hygiene?</a:t>
            </a:r>
          </a:p>
          <a:p>
            <a:r>
              <a:rPr lang="en-US" dirty="0" smtClean="0"/>
              <a:t>Need a clear data workflow from start</a:t>
            </a:r>
          </a:p>
          <a:p>
            <a:r>
              <a:rPr lang="en-US" dirty="0" smtClean="0"/>
              <a:t>Understand the dataset before you begin analysis</a:t>
            </a:r>
          </a:p>
          <a:p>
            <a:pPr lvl="1"/>
            <a:r>
              <a:rPr lang="en-US" dirty="0" smtClean="0"/>
              <a:t>Take more time in discovery phase</a:t>
            </a:r>
          </a:p>
          <a:p>
            <a:r>
              <a:rPr lang="en-US" dirty="0" smtClean="0"/>
              <a:t>Do research slowly </a:t>
            </a:r>
            <a:r>
              <a:rPr lang="mr-IN" dirty="0" smtClean="0"/>
              <a:t>–</a:t>
            </a:r>
            <a:r>
              <a:rPr lang="en-US" dirty="0" smtClean="0"/>
              <a:t> CALM DOWN.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was nice for coding together.</a:t>
            </a:r>
          </a:p>
          <a:p>
            <a:r>
              <a:rPr lang="en-US" dirty="0" err="1" smtClean="0"/>
              <a:t>SQLlite</a:t>
            </a:r>
            <a:r>
              <a:rPr lang="en-US" dirty="0" smtClean="0"/>
              <a:t> is lit AF.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160274"/>
            <a:ext cx="7078134" cy="5308598"/>
          </a:xfrm>
          <a:prstGeom prst="rect">
            <a:avLst/>
          </a:prstGeom>
          <a:effectLst>
            <a:outerShdw blurRad="76200" dist="139700" dir="2580000" sx="101000" sy="101000" algn="ctr" rotWithShape="0">
              <a:srgbClr val="000000">
                <a:alpha val="8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4" name="Picture 3" descr="Screen Shot 2017-05-06 at 3.0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43" y="1278805"/>
            <a:ext cx="1454858" cy="7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DDESSS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5" y="1332586"/>
            <a:ext cx="8350730" cy="4525963"/>
          </a:xfrm>
        </p:spPr>
        <p:txBody>
          <a:bodyPr/>
          <a:lstStyle/>
          <a:p>
            <a:r>
              <a:rPr lang="en-US" dirty="0" smtClean="0"/>
              <a:t>Phosphorus in the Colorado River Watershed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variability </a:t>
            </a:r>
            <a:r>
              <a:rPr lang="en-US" dirty="0" smtClean="0"/>
              <a:t>vary with stream size? 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concentration </a:t>
            </a:r>
            <a:r>
              <a:rPr lang="en-US" dirty="0" smtClean="0"/>
              <a:t>vary with differing land use? </a:t>
            </a:r>
          </a:p>
          <a:p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Increased homogeneity in P variability with increasing stream size</a:t>
            </a:r>
          </a:p>
          <a:p>
            <a:pPr lvl="1"/>
            <a:r>
              <a:rPr lang="en-US" dirty="0" smtClean="0"/>
              <a:t>Increasing P quantity with increased anthropogenic effect</a:t>
            </a:r>
          </a:p>
        </p:txBody>
      </p:sp>
      <p:pic>
        <p:nvPicPr>
          <p:cNvPr id="4" name="Picture 3" descr="Screen Shot 2017-05-05 at 15.5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17" y="577349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389"/>
            <a:ext cx="2517950" cy="48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United States watersheds divided by HUC categories</a:t>
            </a:r>
          </a:p>
          <a:p>
            <a:r>
              <a:rPr lang="en-US" sz="2400" dirty="0" smtClean="0"/>
              <a:t>Up to 8 numbers per division</a:t>
            </a:r>
            <a:endParaRPr lang="en-US" sz="2400" dirty="0"/>
          </a:p>
          <a:p>
            <a:r>
              <a:rPr lang="en-US" sz="2400" dirty="0" smtClean="0"/>
              <a:t>Colorado River Watershed: HUC2 = 15</a:t>
            </a:r>
            <a:endParaRPr lang="en-US" sz="2400" dirty="0"/>
          </a:p>
        </p:txBody>
      </p:sp>
      <p:pic>
        <p:nvPicPr>
          <p:cNvPr id="5" name="Picture 4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65" y="1598389"/>
            <a:ext cx="5560336" cy="386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1724" y="5377532"/>
            <a:ext cx="75048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HUC4 = 1501</a:t>
            </a:r>
            <a:br>
              <a:rPr lang="en-US" sz="2400" dirty="0" smtClean="0"/>
            </a:br>
            <a:r>
              <a:rPr lang="fr-CA" sz="2400" dirty="0" smtClean="0"/>
              <a:t>HUC8 = 14050006 (Corral </a:t>
            </a:r>
            <a:r>
              <a:rPr lang="fr-CA" sz="2400" dirty="0" err="1" smtClean="0"/>
              <a:t>Gulch</a:t>
            </a:r>
            <a:r>
              <a:rPr lang="fr-CA" sz="2400" dirty="0" smtClean="0"/>
              <a:t> </a:t>
            </a:r>
            <a:r>
              <a:rPr lang="fr-CA" sz="2400" dirty="0" err="1" smtClean="0"/>
              <a:t>Near</a:t>
            </a:r>
            <a:r>
              <a:rPr lang="fr-CA" sz="2400" dirty="0" smtClean="0"/>
              <a:t> </a:t>
            </a:r>
            <a:r>
              <a:rPr lang="fr-CA" sz="2400" dirty="0" err="1" smtClean="0"/>
              <a:t>Rangely</a:t>
            </a:r>
            <a:r>
              <a:rPr lang="fr-CA" sz="2400" dirty="0" smtClean="0"/>
              <a:t>, CO)</a:t>
            </a:r>
            <a:br>
              <a:rPr lang="fr-CA" sz="2400" dirty="0" smtClean="0"/>
            </a:br>
            <a:r>
              <a:rPr lang="fr-CA" sz="2400" dirty="0" smtClean="0"/>
              <a:t>	</a:t>
            </a:r>
            <a:r>
              <a:rPr lang="fr-CA" sz="2000" dirty="0" smtClean="0"/>
              <a:t>Drainage area: 31.8 </a:t>
            </a:r>
            <a:r>
              <a:rPr lang="fr-CA" sz="2000" dirty="0" err="1" smtClean="0"/>
              <a:t>sqm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8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OpenRefine</a:t>
            </a:r>
            <a:endParaRPr lang="en-US" dirty="0" smtClean="0"/>
          </a:p>
          <a:p>
            <a:pPr lvl="1"/>
            <a:r>
              <a:rPr lang="en-US" dirty="0" smtClean="0"/>
              <a:t>Cleaned the two data sets (Phosphorus &amp; Land Use Tables)</a:t>
            </a:r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LandUse</a:t>
            </a:r>
            <a:r>
              <a:rPr lang="en-US" dirty="0" smtClean="0"/>
              <a:t> </a:t>
            </a:r>
            <a:r>
              <a:rPr lang="en-US" dirty="0" smtClean="0"/>
              <a:t>at the</a:t>
            </a:r>
            <a:r>
              <a:rPr lang="en-US" dirty="0" smtClean="0"/>
              <a:t> HUC8 scale</a:t>
            </a:r>
            <a:endParaRPr lang="en-US" dirty="0" smtClean="0"/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Joined Phosphorus Table to Land Use Table by HUC8 unique identifier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 smtClean="0"/>
              <a:t>Standard deviation + means (</a:t>
            </a:r>
            <a:r>
              <a:rPr lang="en-US" dirty="0" err="1" smtClean="0"/>
              <a:t>dplyr</a:t>
            </a:r>
            <a:r>
              <a:rPr lang="en-US" dirty="0" smtClean="0"/>
              <a:t> package)</a:t>
            </a:r>
            <a:endParaRPr lang="en-US" dirty="0" smtClean="0"/>
          </a:p>
          <a:p>
            <a:pPr lvl="1"/>
            <a:r>
              <a:rPr lang="en-US" dirty="0" smtClean="0"/>
              <a:t>Multiple linear </a:t>
            </a:r>
            <a:r>
              <a:rPr lang="en-US" dirty="0" smtClean="0"/>
              <a:t>regression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8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340"/>
            <a:ext cx="8229600" cy="4978559"/>
          </a:xfrm>
        </p:spPr>
        <p:txBody>
          <a:bodyPr/>
          <a:lstStyle/>
          <a:p>
            <a:r>
              <a:rPr lang="en-US" dirty="0" smtClean="0"/>
              <a:t>10 out of 5053 observations (3 sites)</a:t>
            </a:r>
          </a:p>
          <a:p>
            <a:r>
              <a:rPr lang="en-US" dirty="0" smtClean="0"/>
              <a:t>4.68 to 24 mg/L</a:t>
            </a:r>
          </a:p>
          <a:p>
            <a:pPr lvl="1"/>
            <a:r>
              <a:rPr lang="en-US" dirty="0" smtClean="0"/>
              <a:t>Not biologically possible</a:t>
            </a:r>
            <a:endParaRPr lang="en-US" dirty="0"/>
          </a:p>
          <a:p>
            <a:pPr lvl="1"/>
            <a:r>
              <a:rPr lang="en-US" dirty="0" smtClean="0"/>
              <a:t>Unless town, treatment </a:t>
            </a:r>
            <a:r>
              <a:rPr lang="en-US" dirty="0" smtClean="0"/>
              <a:t>plant</a:t>
            </a:r>
            <a:endParaRPr lang="en-US" dirty="0" smtClean="0"/>
          </a:p>
          <a:p>
            <a:pPr lvl="1"/>
            <a:r>
              <a:rPr lang="en-US" dirty="0" smtClean="0"/>
              <a:t>Google map; </a:t>
            </a:r>
            <a:r>
              <a:rPr lang="en-US" dirty="0" smtClean="0"/>
              <a:t>satellite</a:t>
            </a:r>
          </a:p>
          <a:p>
            <a:pPr lvl="1"/>
            <a:r>
              <a:rPr lang="en-US" dirty="0" smtClean="0"/>
              <a:t>Typo</a:t>
            </a:r>
            <a:endParaRPr lang="en-US" dirty="0"/>
          </a:p>
        </p:txBody>
      </p:sp>
      <p:pic>
        <p:nvPicPr>
          <p:cNvPr id="5" name="Picture 4" descr="USGS-09415000_VIRGIN.RV.AT.LITTLEFIELD.AZ-5km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9" y="4569251"/>
            <a:ext cx="4077608" cy="20060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USGS-09415000_VIRGIN.RV.AT.LITTLEFIELD.AZ.10km-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4" y="4569251"/>
            <a:ext cx="4064777" cy="205958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40"/>
          <a:stretch/>
        </p:blipFill>
        <p:spPr>
          <a:xfrm>
            <a:off x="339095" y="372633"/>
            <a:ext cx="8446670" cy="6122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known-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sted image at 2017_05_06 03_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2" y="292000"/>
            <a:ext cx="6566000" cy="656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913" y="310240"/>
            <a:ext cx="717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 variability (</a:t>
            </a:r>
            <a:r>
              <a:rPr lang="en-US" sz="2800" dirty="0" smtClean="0"/>
              <a:t>log SD +1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225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 image at 2017_05_06 03_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57" y="360715"/>
            <a:ext cx="6234545" cy="6234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6913" y="310240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TDP variability (log </a:t>
            </a:r>
            <a:r>
              <a:rPr lang="en-US" sz="2800" dirty="0" smtClean="0"/>
              <a:t>SD + 1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483</Words>
  <Application>Microsoft Macintosh PowerPoint</Application>
  <PresentationFormat>On-screen Show (4:3)</PresentationFormat>
  <Paragraphs>67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Mangal</vt:lpstr>
      <vt:lpstr>Arial</vt:lpstr>
      <vt:lpstr>Office Theme</vt:lpstr>
      <vt:lpstr>PowerPoint Presentation</vt:lpstr>
      <vt:lpstr>DDESSS Project</vt:lpstr>
      <vt:lpstr>Colorado River Watershed</vt:lpstr>
      <vt:lpstr>Data Management</vt:lpstr>
      <vt:lpstr>Outliers</vt:lpstr>
      <vt:lpstr>PowerPoint Presentation</vt:lpstr>
      <vt:lpstr>PowerPoint Presentation</vt:lpstr>
      <vt:lpstr>PowerPoint Presentation</vt:lpstr>
      <vt:lpstr>PowerPoint Presentation</vt:lpstr>
      <vt:lpstr>Total P, multiple linear regression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Zero Answers, Infinite Questions</vt:lpstr>
      <vt:lpstr>Lessons Learned</vt:lpstr>
      <vt:lpstr>THANK YOU!!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Naíla da Costa</cp:lastModifiedBy>
  <cp:revision>24</cp:revision>
  <dcterms:created xsi:type="dcterms:W3CDTF">2017-05-06T18:38:06Z</dcterms:created>
  <dcterms:modified xsi:type="dcterms:W3CDTF">2017-05-07T14:12:39Z</dcterms:modified>
</cp:coreProperties>
</file>